
<file path=[Content_Types].xml><?xml version="1.0" encoding="utf-8"?>
<Types xmlns="http://schemas.openxmlformats.org/package/2006/content-types">
  <Default Extension="png" ContentType="image/png"/>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4"/>
  </p:notesMasterIdLst>
  <p:sldIdLst>
    <p:sldId id="256" r:id="rId3"/>
    <p:sldId id="257" r:id="rId5"/>
    <p:sldId id="258" r:id="rId6"/>
    <p:sldId id="259" r:id="rId7"/>
    <p:sldId id="260" r:id="rId8"/>
    <p:sldId id="261" r:id="rId9"/>
    <p:sldId id="262" r:id="rId10"/>
    <p:sldId id="263" r:id="rId11"/>
    <p:sldId id="264" r:id="rId12"/>
    <p:sldId id="265" r:id="rId13"/>
    <p:sldId id="266" r:id="rId14"/>
    <p:sldId id="267" r:id="rId15"/>
    <p:sldId id="268" r:id="rId16"/>
    <p:sldId id="269" r:id="rId17"/>
    <p:sldId id="270" r:id="rId18"/>
    <p:sldId id="271" r:id="rId19"/>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horzBarState="maximized">
    <p:restoredLeft sz="15611"/>
    <p:restoredTop sz="94610"/>
  </p:normalViewPr>
  <p:slideViewPr>
    <p:cSldViewPr snapToGrid="0" snapToObjects="1">
      <p:cViewPr varScale="1">
        <p:scale>
          <a:sx n="63" d="100"/>
          <a:sy n="63" d="100"/>
        </p:scale>
        <p:origin x="708" y="48"/>
      </p:cViewPr>
      <p:guideLst/>
    </p:cSldViewPr>
  </p:slideViewPr>
  <p:notesTextViewPr>
    <p:cViewPr>
      <p:scale>
        <a:sx n="1" d="1"/>
        <a:sy n="1" d="1"/>
      </p:scale>
      <p:origin x="0" y="0"/>
    </p:cViewPr>
  </p:notesTextViewPr>
  <p:sorterViewPr>
    <p:cViewPr>
      <p:scale>
        <a:sx n="100" d="100"/>
        <a:sy n="100" d="100"/>
      </p:scale>
      <p:origin x="0" y="-6908"/>
    </p:cViewPr>
  </p:sorter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 Type="http://schemas.openxmlformats.org/officeDocument/2006/relationships/slide" Target="slides/slide1.xml"/><Relationship Id="rId22" Type="http://schemas.openxmlformats.org/officeDocument/2006/relationships/tableStyles" Target="tableStyles.xml"/><Relationship Id="rId21" Type="http://schemas.openxmlformats.org/officeDocument/2006/relationships/viewProps" Target="viewProps.xml"/><Relationship Id="rId20" Type="http://schemas.openxmlformats.org/officeDocument/2006/relationships/presProps" Target="presProps.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a:lstStyle/>
          <a:p>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内容1#df=ea0a0c6f0">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题型1 理解热力学第二定律</a:t>
            </a:r>
            <a:endParaRPr lang="en-US" sz="2800"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内容1#df=eea6d2fea">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题型2 热力学第二定律的应用</a:t>
            </a:r>
            <a:endParaRPr lang="en-US" sz="2800"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内容1#df=d495ab587">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题型3 热力学第二定律的微观解释</a:t>
            </a:r>
            <a:endParaRPr lang="en-US" sz="2800"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内容1#df=e4ef063b6">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题型4 能量耗散</a:t>
            </a:r>
            <a:endParaRPr lang="en-US" sz="280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physics#pid=68e7723be93348528ddcabda#tid=68ef0a9e66391f0009f97a38#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8275320" y="4343400"/>
            <a:ext cx="3099816" cy="429768"/>
          </a:xfrm>
          <a:prstGeom prst="rect">
            <a:avLst/>
          </a:prstGeom>
          <a:noFill/>
        </p:spPr>
        <p:txBody>
          <a:bodyPr wrap="square" lIns="0" tIns="0" rIns="0" bIns="0" rtlCol="0" anchor="ctr"/>
          <a:lstStyle/>
          <a:p>
            <a:pPr algn="ctr"/>
            <a:r>
              <a:rPr lang="en-US" sz="24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物理  选择性必修</a:t>
            </a:r>
            <a:endParaRPr lang="en-US" sz="2400" dirty="0"/>
          </a:p>
        </p:txBody>
      </p:sp>
      <p:sp>
        <p:nvSpPr>
          <p:cNvPr id="4" name="MasterShapeName"/>
          <p:cNvSpPr/>
          <p:nvPr/>
        </p:nvSpPr>
        <p:spPr>
          <a:xfrm>
            <a:off x="8275320" y="4782312"/>
            <a:ext cx="3099816" cy="429768"/>
          </a:xfrm>
          <a:prstGeom prst="rect">
            <a:avLst/>
          </a:prstGeom>
          <a:noFill/>
        </p:spPr>
        <p:txBody>
          <a:bodyPr wrap="square" lIns="0" tIns="0" rIns="0" bIns="0" rtlCol="0" anchor="ctr"/>
          <a:lstStyle/>
          <a:p>
            <a:pPr algn="ctr"/>
            <a:r>
              <a:rPr lang="en-US" sz="24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第三册  RJ</a:t>
            </a:r>
            <a:endParaRPr lang="en-US" sz="24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标题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标题2">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高中必刷题</a:t>
            </a:r>
            <a:endParaRPr lang="en-US" sz="5400" dirty="0"/>
          </a:p>
        </p:txBody>
      </p:sp>
      <p:sp>
        <p:nvSpPr>
          <p:cNvPr id="4"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高考强化">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高考强化</a:t>
            </a:r>
            <a:endParaRPr lang="en-US" sz="5400" dirty="0"/>
          </a:p>
        </p:txBody>
      </p:sp>
      <p:sp>
        <p:nvSpPr>
          <p:cNvPr id="4"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专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a:lstStyle/>
          <a:p>
            <a:endParaRPr lang="zh-CN" altLang="en-US"/>
          </a:p>
        </p:txBody>
      </p:sp>
      <p:sp>
        <p:nvSpPr>
          <p:cNvPr id="4" name="MasterShapeName"/>
          <p:cNvSpPr/>
          <p:nvPr/>
        </p:nvSpPr>
        <p:spPr>
          <a:xfrm>
            <a:off x="557784" y="2011680"/>
            <a:ext cx="6784848" cy="813816"/>
          </a:xfrm>
          <a:prstGeom prst="rect">
            <a:avLst/>
          </a:prstGeom>
          <a:noFill/>
        </p:spPr>
        <p:txBody>
          <a:bodyPr/>
          <a:lstStyle/>
          <a:p>
            <a:endParaRPr lang="zh-CN" altLang="en-US"/>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易错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a:lstStyle/>
          <a:p>
            <a:endParaRPr lang="zh-CN" altLang="en-US"/>
          </a:p>
        </p:txBody>
      </p:sp>
      <p:sp>
        <p:nvSpPr>
          <p:cNvPr id="4" name="MasterShapeName"/>
          <p:cNvSpPr/>
          <p:nvPr/>
        </p:nvSpPr>
        <p:spPr>
          <a:xfrm>
            <a:off x="557784" y="2011680"/>
            <a:ext cx="6784848" cy="813816"/>
          </a:xfrm>
          <a:prstGeom prst="rect">
            <a:avLst/>
          </a:prstGeom>
          <a:noFill/>
        </p:spPr>
        <p:txBody>
          <a:bodyPr/>
          <a:lstStyle/>
          <a:p>
            <a:endParaRPr lang="zh-CN" altLang="en-US"/>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7" Type="http://schemas.openxmlformats.org/officeDocument/2006/relationships/theme" Target="../theme/theme1.xml"/><Relationship Id="rId16" Type="http://schemas.openxmlformats.org/officeDocument/2006/relationships/slideLayout" Target="../slideLayouts/slideLayout16.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4" Type="http://schemas.openxmlformats.org/officeDocument/2006/relationships/notesSlide" Target="../notesSlides/notesSlide10.xml"/><Relationship Id="rId3" Type="http://schemas.openxmlformats.org/officeDocument/2006/relationships/slideLayout" Target="../slideLayouts/slideLayout15.xml"/><Relationship Id="rId2" Type="http://schemas.openxmlformats.org/officeDocument/2006/relationships/image" Target="../media/image15.jpeg"/><Relationship Id="rId1" Type="http://schemas.openxmlformats.org/officeDocument/2006/relationships/image" Target="../media/image14.png"/></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15.xml"/><Relationship Id="rId1" Type="http://schemas.openxmlformats.org/officeDocument/2006/relationships/image" Target="../media/image16.pn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5.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5.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6.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6.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5.xml"/><Relationship Id="rId1" Type="http://schemas.openxmlformats.org/officeDocument/2006/relationships/image" Target="../media/image9.png"/></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13.xml"/><Relationship Id="rId1" Type="http://schemas.openxmlformats.org/officeDocument/2006/relationships/image" Target="../media/image10.png"/></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13.xml"/><Relationship Id="rId1" Type="http://schemas.openxmlformats.org/officeDocument/2006/relationships/image" Target="../media/image11.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4.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14.xml"/><Relationship Id="rId1" Type="http://schemas.openxmlformats.org/officeDocument/2006/relationships/image" Target="../media/image12.png"/></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14.xml"/><Relationship Id="rId1" Type="http://schemas.openxmlformats.org/officeDocument/2006/relationships/image" Target="../media/image1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BD.11_1#73362bb60?vop=1&amp;pid=d495ab587&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[吉林省吉林市2025高二下月考]</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（多选）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如图所示，用绝热材料制成的密闭容器被隔板</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K</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分成</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Ⅰ</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、Ⅱ两部分，一定量的某理想气体处于Ⅰ中，Ⅱ内为真空.抽取隔板</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K</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，气体进入Ⅱ中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，最终整</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个容器均匀地分布了这种气体</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.则此过程，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该气体系统(</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5_BD.11_1#73362bb60?vop=1&amp;pid=d495ab587&amp;color=0,0,0&amp;vtp=1&amp;bt=1&amp;bbb=1&amp;hb=1"/>
              <p:cNvSpPr>
                <a:spLocks noRot="1" noChangeAspect="1" noMove="1" noResize="1" noEditPoints="1" noAdjustHandles="1" noChangeArrowheads="1" noChangeShapeType="1" noTextEdit="1"/>
              </p:cNvSpPr>
              <p:nvPr/>
            </p:nvSpPr>
            <p:spPr>
              <a:xfrm>
                <a:off x="722376" y="972000"/>
                <a:ext cx="10753344" cy="1300353"/>
              </a:xfrm>
              <a:prstGeom prst="rect">
                <a:avLst/>
              </a:prstGeom>
              <a:blipFill rotWithShape="1">
                <a:blip r:embed="rId1"/>
                <a:stretch>
                  <a:fillRect l="-4" t="-35" r="-301" b="-3491"/>
                </a:stretch>
              </a:blipFill>
            </p:spPr>
            <p:txBody>
              <a:bodyPr/>
              <a:lstStyle/>
              <a:p>
                <a:r>
                  <a:rPr lang="zh-CN" altLang="en-US">
                    <a:noFill/>
                  </a:rPr>
                  <a:t> </a:t>
                </a:r>
              </a:p>
            </p:txBody>
          </p:sp>
        </mc:Fallback>
      </mc:AlternateContent>
      <p:sp>
        <p:nvSpPr>
          <p:cNvPr id="3" name="QC_5_AN.12_1#73362bb60.bracket?vop=1&amp;pid=d495ab587&amp;color=0,0,0&amp;vpa=4&amp;vtp=1&amp;bbb=1"/>
          <p:cNvSpPr/>
          <p:nvPr/>
        </p:nvSpPr>
        <p:spPr>
          <a:xfrm>
            <a:off x="6864414" y="1867350"/>
            <a:ext cx="55880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BD</a:t>
            </a:r>
            <a:endParaRPr lang="en-US" altLang="zh-CN" sz="2000" dirty="0"/>
          </a:p>
        </p:txBody>
      </p:sp>
      <p:pic>
        <p:nvPicPr>
          <p:cNvPr id="4" name="QC_5_BD.11_2#73362bb60?vop=1&amp;pid=d495ab587&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9270746" y="2351092"/>
            <a:ext cx="1700784" cy="1463040"/>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5" name="QC_5_BD.11_3#73362bb60.choices?vop=1&amp;pid=d495ab587&amp;color=0,0,0&amp;vtp=1&amp;bbb=1"/>
          <p:cNvSpPr/>
          <p:nvPr/>
        </p:nvSpPr>
        <p:spPr>
          <a:xfrm>
            <a:off x="625221" y="2429197"/>
            <a:ext cx="10753344" cy="843153"/>
          </a:xfrm>
          <a:prstGeom prst="rect">
            <a:avLst/>
          </a:prstGeom>
          <a:noFill/>
        </p:spPr>
        <p:txBody>
          <a:bodyPr wrap="none" lIns="0" tIns="0" rIns="0" bIns="0" rtlCol="0" anchor="t"/>
          <a:lstStyle/>
          <a:p>
            <a:pPr latinLnBrk="1">
              <a:lnSpc>
                <a:spcPts val="3600"/>
              </a:lnSpc>
              <a:tabLst>
                <a:tab pos="5483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A.对外做功</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，体积膨胀</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600"/>
              </a:lnSpc>
              <a:tabLst>
                <a:tab pos="54838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.对外不做功，最终压强减小</a:t>
            </a:r>
            <a:endParaRPr lang="en-US" altLang="zh-CN" sz="2000" dirty="0"/>
          </a:p>
          <a:p>
            <a:pPr latinLnBrk="1">
              <a:lnSpc>
                <a:spcPts val="3400"/>
              </a:lnSpc>
              <a:tabLst>
                <a:tab pos="54838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.内能减少</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，最终温度降低</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400"/>
              </a:lnSpc>
              <a:tabLst>
                <a:tab pos="54838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.无序度变大</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13_1#73362bb60?vop=1&amp;vop=1&amp;pid=d495ab587&amp;color=0,0,0&amp;vtp=1&amp;bt=1&amp;bbb=1&amp;hb=1"/>
              <p:cNvSpPr/>
              <p:nvPr/>
            </p:nvSpPr>
            <p:spPr>
              <a:xfrm>
                <a:off x="722376" y="972000"/>
                <a:ext cx="10753344" cy="13970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绝热容器内的气体与外界没有热交换,则</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𝑄</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,气体向真空扩散,没有对外界做功,则</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𝑊</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根据热力学第一定律</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Δ</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𝑈</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𝑄</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𝑊</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,可知气体的内能不变,温度不变,气体体积变大,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气体无序度变大, </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根据理想气体状态方程</a:t>
                </a:r>
                <a14:m>
                  <m:oMath xmlns:m="http://schemas.openxmlformats.org/officeDocument/2006/math">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𝑝𝑉</m:t>
                        </m:r>
                      </m:num>
                      <m:den>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𝑇</m:t>
                        </m:r>
                      </m:den>
                    </m:f>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𝐶</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可知，压强减小，故B、D正确,A、C错误.</a:t>
                </a:r>
                <a:endParaRPr lang="en-US" altLang="zh-CN" sz="2200" dirty="0"/>
              </a:p>
            </p:txBody>
          </p:sp>
        </mc:Choice>
        <mc:Fallback>
          <p:sp>
            <p:nvSpPr>
              <p:cNvPr id="2" name="QC_5_AS.13_1#73362bb60?vop=1&amp;vop=1&amp;pid=d495ab587&amp;color=0,0,0&amp;vtp=1&amp;bt=1&amp;bbb=1&amp;hb=1"/>
              <p:cNvSpPr>
                <a:spLocks noRot="1" noChangeAspect="1" noMove="1" noResize="1" noEditPoints="1" noAdjustHandles="1" noChangeArrowheads="1" noChangeShapeType="1" noTextEdit="1"/>
              </p:cNvSpPr>
              <p:nvPr/>
            </p:nvSpPr>
            <p:spPr>
              <a:xfrm>
                <a:off x="722376" y="972000"/>
                <a:ext cx="10753344" cy="1397000"/>
              </a:xfrm>
              <a:prstGeom prst="rect">
                <a:avLst/>
              </a:prstGeom>
              <a:blipFill rotWithShape="1">
                <a:blip r:embed="rId1"/>
                <a:stretch>
                  <a:fillRect l="-4" t="-32" r="-892" b="32"/>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EX.14_1#73362bb60?vop=1&amp;vop=1&amp;pid=d495ab587&amp;color=0,0,0&amp;vtp=1&amp;bt=1&amp;bbb=1&amp;hb=1"/>
          <p:cNvSpPr/>
          <p:nvPr/>
        </p:nvSpPr>
        <p:spPr>
          <a:xfrm>
            <a:off x="722376" y="969264"/>
            <a:ext cx="10753344" cy="1326134"/>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教材变式</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本题由教材</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P64第3题演变而来.教材考查了气体内能的变化情况</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，本题延伸考查了气体的做功情</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况及状态参量的变化情况</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EX.15_1#73362bb60?vop=1&amp;vop=1&amp;pid=d495ab587&amp;color=0,0,0&amp;mp=1&amp;vtp=1&amp;bt=1&amp;bbb=1"/>
          <p:cNvSpPr/>
          <p:nvPr/>
        </p:nvSpPr>
        <p:spPr>
          <a:xfrm>
            <a:off x="722376" y="969264"/>
            <a:ext cx="10753344" cy="2265934"/>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关键点拨</a:t>
            </a:r>
            <a:endParaRPr lang="en-US" altLang="zh-CN" sz="2000" dirty="0"/>
          </a:p>
          <a:p>
            <a:pPr latinLnBrk="1">
              <a:lnSpc>
                <a:spcPts val="37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根据热力学第二定律的微观解释分析问题时应明确</a:t>
            </a: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1）一切自发过程都是大量分子从有序运动状态向无序运动状态转化发展的过程；</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2）自发过程是不可逆转的过程,即不可能使大量分子无规则的热运动转化为有序的运动；</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3）大量分子无序运动状态变化的方向总是向无序性更大的方向进行.</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6_1#208f9d4a9?vop=1&amp;pid=e4ef063b6&amp;color=0,0,0&amp;vtp=1&amp;bt=1&amp;bbb=1"/>
          <p:cNvSpPr/>
          <p:nvPr/>
        </p:nvSpPr>
        <p:spPr>
          <a:xfrm>
            <a:off x="722376" y="96926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[湖南长沙2024高二上期末]</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下列关于能量的说法正确的是(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17_1#208f9d4a9.bracket?vop=1&amp;pid=e4ef063b6&amp;color=0,0,0&amp;vpa=5&amp;vtp=1"/>
          <p:cNvSpPr/>
          <p:nvPr/>
        </p:nvSpPr>
        <p:spPr>
          <a:xfrm>
            <a:off x="7610539" y="969265"/>
            <a:ext cx="357188"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sp>
        <p:nvSpPr>
          <p:cNvPr id="4" name="QC_5_BD.16_2#208f9d4a9.choices?vop=1&amp;pid=e4ef063b6&amp;color=0,0,0&amp;vtp=1&amp;bbb=1&amp;hb=1"/>
          <p:cNvSpPr/>
          <p:nvPr/>
        </p:nvSpPr>
        <p:spPr>
          <a:xfrm>
            <a:off x="722376" y="1436497"/>
            <a:ext cx="10753344" cy="2253234"/>
          </a:xfrm>
          <a:prstGeom prst="rect">
            <a:avLst/>
          </a:prstGeom>
          <a:noFill/>
        </p:spPr>
        <p:txBody>
          <a:bodyPr wrap="none" lIns="0" tIns="0" rIns="0" bIns="0" rtlCol="0" anchor="t"/>
          <a:lstStyle/>
          <a:p>
            <a:pPr algn="l" latinLnBrk="1">
              <a:lnSpc>
                <a:spcPts val="3600"/>
              </a:lnSpc>
            </a:pP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A.能量在转化过程中，有一部分能量转化为内能，我们可以容易地把这些内能全部收集起来重新利用</a:t>
            </a:r>
            <a:endParaRPr lang="en-US" altLang="zh-CN" sz="2000" spc="-1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.在能源的利用过程中，能量的总量并未减少，但在可利用的品质上降低了</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，从便于利用的变成</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了不便于利用的</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.科学家研究发现，一切与热现象有关的宏观自然过程都是可逆的</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.各种能量在不转化时是守恒的，但在转化时是不守恒的</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18_1#208f9d4a9?vop=1&amp;vop=1&amp;pid=e4ef063b6&amp;color=0,0,0&amp;vtp=1&amp;bt=1&amp;bbb=1&amp;hb=1"/>
          <p:cNvSpPr/>
          <p:nvPr/>
        </p:nvSpPr>
        <p:spPr>
          <a:xfrm>
            <a:off x="722376" y="97200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能量在转化过程中,有一部分能量转化为内能</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,我们可以容易地把这些内能的一部分收集起来</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重新利用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,但不能全部收集起来重新利用,A错误；在能源的利用过程中,能量的总量并未减少</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可利用的品质上降低了</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,从便于利用的变成了不便于利用的,B正确；科学家研究发现</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,一切与热现</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象有关的宏观自然过程都是不可逆的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,C错误；各种能量在不转化时是守恒的,</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在转化时也是守恒的,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d9ded2284.fixed?pid=73bcd91fb&amp;color=100,146,38&amp;vtp=1"/>
          <p:cNvSpPr/>
          <p:nvPr/>
        </p:nvSpPr>
        <p:spPr>
          <a:xfrm>
            <a:off x="6181344" y="950976"/>
            <a:ext cx="969264" cy="1197864"/>
          </a:xfrm>
          <a:prstGeom prst="rect">
            <a:avLst/>
          </a:prstGeom>
          <a:noFill/>
        </p:spPr>
        <p:txBody>
          <a:bodyPr wrap="square" lIns="0" tIns="0" rIns="0" bIns="0" rtlCol="0" anchor="ctr"/>
          <a:lstStyle/>
          <a:p>
            <a:pPr algn="l" latinLnBrk="1">
              <a:lnSpc>
                <a:spcPct val="1000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4</a:t>
            </a:r>
            <a:endParaRPr lang="en-US" altLang="zh-CN" sz="7200" dirty="0"/>
          </a:p>
        </p:txBody>
      </p:sp>
      <p:sp>
        <p:nvSpPr>
          <p:cNvPr id="3" name="C_3#d9ded2284.fixed?pid=73bcd91fb&amp;color=255,255,255&amp;vtp=1&amp;bbb=1"/>
          <p:cNvSpPr/>
          <p:nvPr/>
        </p:nvSpPr>
        <p:spPr>
          <a:xfrm>
            <a:off x="0" y="3493008"/>
            <a:ext cx="12188952" cy="768096"/>
          </a:xfrm>
          <a:prstGeom prst="rect">
            <a:avLst/>
          </a:prstGeom>
          <a:noFill/>
        </p:spPr>
        <p:txBody>
          <a:bodyPr wrap="none" lIns="0" tIns="0" rIns="0" bIns="0" rtlCol="0" anchor="ctr"/>
          <a:lstStyle/>
          <a:p>
            <a:pPr algn="ctr" latinLnBrk="1">
              <a:lnSpc>
                <a:spcPts val="5400"/>
              </a:lnSpc>
            </a:pP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第4节</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热力学第二定律</a:t>
            </a:r>
            <a:endParaRPr lang="en-US" altLang="zh-CN" sz="4400" dirty="0"/>
          </a:p>
        </p:txBody>
      </p:sp>
      <p:pic>
        <p:nvPicPr>
          <p:cNvPr id="4" name="C_3#d9ded2284.fixed?pid=73bcd91fb&amp;color=0,0,0&amp;tib=255,255,255&amp;vtp=1" descr="preencoded.png"/>
          <p:cNvPicPr>
            <a:picLocks noChangeAspect="1"/>
          </p:cNvPicPr>
          <p:nvPr/>
        </p:nvPicPr>
        <p:blipFill>
          <a:blip r:embed="rId1"/>
          <a:stretch>
            <a:fillRect/>
          </a:stretch>
        </p:blipFill>
        <p:spPr>
          <a:xfrm>
            <a:off x="9939528" y="4507992"/>
            <a:ext cx="402336" cy="438912"/>
          </a:xfrm>
          <a:prstGeom prst="rect">
            <a:avLst/>
          </a:prstGeom>
        </p:spPr>
      </p:pic>
      <p:sp>
        <p:nvSpPr>
          <p:cNvPr id="5" name="C_3_BD#d9ded2284.fixed?pid=73bcd91fb&amp;color=255,255,255&amp;vtp=1&amp;bbb=1"/>
          <p:cNvSpPr/>
          <p:nvPr/>
        </p:nvSpPr>
        <p:spPr>
          <a:xfrm>
            <a:off x="10460736" y="4379944"/>
            <a:ext cx="1709928" cy="566992"/>
          </a:xfrm>
          <a:prstGeom prst="rect">
            <a:avLst/>
          </a:prstGeom>
          <a:noFill/>
        </p:spPr>
        <p:txBody>
          <a:bodyPr wrap="none" lIns="0" tIns="0" rIns="0" bIns="0" rtlCol="0" anchor="ctr"/>
          <a:lstStyle/>
          <a:p>
            <a:pPr algn="l" latinLnBrk="1">
              <a:lnSpc>
                <a:spcPts val="5000"/>
              </a:lnSpc>
            </a:pPr>
            <a:r>
              <a:rPr lang="en-US" altLang="zh-CN" sz="2800" b="1" i="0" dirty="0">
                <a:solidFill>
                  <a:srgbClr val="FFFFFF"/>
                </a:solidFill>
                <a:latin typeface="黑体" panose="02010609060101010101" charset="-122"/>
                <a:ea typeface="黑体" panose="02010609060101010101" charset="-122"/>
                <a:cs typeface="黑体" panose="02010609060101010101" pitchFamily="34" charset="-120"/>
              </a:rPr>
              <a:t>刷基础</a:t>
            </a:r>
            <a:endParaRPr lang="en-US" altLang="zh-CN" sz="2800" dirty="0"/>
          </a:p>
        </p:txBody>
      </p:sp>
    </p:spTree>
  </p:cSld>
  <p:clrMapOvr>
    <a:masterClrMapping/>
  </p:clrMapOvr>
  <p:transition>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_1#2ee1f68de?vop=1&amp;pid=ea0a0c6f0&amp;color=0,0,0&amp;vtp=1&amp;bt=1&amp;bbb=1"/>
          <p:cNvSpPr/>
          <p:nvPr/>
        </p:nvSpPr>
        <p:spPr>
          <a:xfrm>
            <a:off x="722376" y="96926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[浙江宁波2024高二下月考]</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根据热力学定律，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下列说法正确的是(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2_1#2ee1f68de.bracket?vop=1&amp;pid=ea0a0c6f0&amp;color=0,0,0&amp;vpa=1&amp;vtp=1"/>
          <p:cNvSpPr/>
          <p:nvPr/>
        </p:nvSpPr>
        <p:spPr>
          <a:xfrm>
            <a:off x="8359839" y="969265"/>
            <a:ext cx="385763"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mc:AlternateContent xmlns:mc="http://schemas.openxmlformats.org/markup-compatibility/2006">
        <mc:Choice xmlns:a14="http://schemas.microsoft.com/office/drawing/2010/main" Requires="a14">
          <p:sp>
            <p:nvSpPr>
              <p:cNvPr id="4" name="QC_5_BD.1_2#2ee1f68de.choices?vop=1&amp;pid=ea0a0c6f0&amp;color=0,0,0&amp;vtp=1&amp;bbb=1"/>
              <p:cNvSpPr/>
              <p:nvPr/>
            </p:nvSpPr>
            <p:spPr>
              <a:xfrm>
                <a:off x="722376" y="1436497"/>
                <a:ext cx="10753344" cy="1781302"/>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A.热量不可能从温度低的物体传到温度高的物体</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.不可能从单一热源吸收热量使之全部变为有用功</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.科技的不断进步使得人类有可能生产出单一热源的热机</a:t>
                </a:r>
                <a:endParaRPr lang="en-US" altLang="zh-CN" sz="2000" dirty="0"/>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.尽管科技不断进步，热机的效率仍不能达到</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100</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p:txBody>
          </p:sp>
        </mc:Choice>
        <mc:Fallback>
          <p:sp>
            <p:nvSpPr>
              <p:cNvPr id="4" name="QC_5_BD.1_2#2ee1f68de.choices?vop=1&amp;pid=ea0a0c6f0&amp;color=0,0,0&amp;vtp=1&amp;bbb=1"/>
              <p:cNvSpPr>
                <a:spLocks noRot="1" noChangeAspect="1" noMove="1" noResize="1" noEditPoints="1" noAdjustHandles="1" noChangeArrowheads="1" noChangeShapeType="1" noTextEdit="1"/>
              </p:cNvSpPr>
              <p:nvPr/>
            </p:nvSpPr>
            <p:spPr>
              <a:xfrm>
                <a:off x="722376" y="1436497"/>
                <a:ext cx="10753344" cy="1781302"/>
              </a:xfrm>
              <a:prstGeom prst="rect">
                <a:avLst/>
              </a:prstGeom>
              <a:blipFill rotWithShape="1">
                <a:blip r:embed="rId1"/>
                <a:stretch>
                  <a:fillRect l="-4" t="-7" b="-265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3_1#2ee1f68de?vop=1&amp;vop=1&amp;pid=ea0a0c6f0&amp;color=0,0,0&amp;vtp=1&amp;bt=1&amp;bbb=1&amp;hb=1"/>
              <p:cNvSpPr/>
              <p:nvPr/>
            </p:nvSpPr>
            <p:spPr>
              <a:xfrm>
                <a:off x="722376" y="97200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热量不可能自发地从低温物体传递到高温物体,若有外界做功</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,热量可以从低温物体传递到高</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温物体</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,比如冰箱,故A错误；可以从单一热源吸收热量,使之完全变为有用功,</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但是会引起其他变化, </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B错误；不可能从单一热源吸收热量全部用来对外做功而不引起其他变化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,即不可能制造出单一</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热源的热机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，故C错误；根据热力学第二定律,即使没有漏气、摩擦、不必要的散热等损失</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,热机也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不可能把燃料产生的内能全部转化为机械能</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,即效率达不到</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100</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,故D正确.</a:t>
                </a:r>
                <a:endParaRPr lang="en-US" altLang="zh-CN" sz="2200" dirty="0"/>
              </a:p>
            </p:txBody>
          </p:sp>
        </mc:Choice>
        <mc:Fallback>
          <p:sp>
            <p:nvSpPr>
              <p:cNvPr id="2" name="QC_5_AS.3_1#2ee1f68de?vop=1&amp;vop=1&amp;pid=ea0a0c6f0&amp;color=0,0,0&amp;vtp=1&amp;bt=1&amp;bbb=1&amp;hb=1"/>
              <p:cNvSpPr>
                <a:spLocks noRot="1" noChangeAspect="1" noMove="1" noResize="1" noEditPoints="1" noAdjustHandles="1" noChangeArrowheads="1" noChangeShapeType="1" noTextEdit="1"/>
              </p:cNvSpPr>
              <p:nvPr/>
            </p:nvSpPr>
            <p:spPr>
              <a:xfrm>
                <a:off x="722376" y="972000"/>
                <a:ext cx="10753344" cy="2240534"/>
              </a:xfrm>
              <a:prstGeom prst="rect">
                <a:avLst/>
              </a:prstGeom>
              <a:blipFill rotWithShape="1">
                <a:blip r:embed="rId1"/>
                <a:stretch>
                  <a:fillRect l="-4" t="-20" r="-1565" b="-200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EX.4_1#2ee1f68de?vop=1&amp;vop=1&amp;pid=ea0a0c6f0&amp;color=0,0,0&amp;vtp=1&amp;bt=1&amp;bbb=1&amp;hb=1"/>
          <p:cNvSpPr/>
          <p:nvPr/>
        </p:nvSpPr>
        <p:spPr>
          <a:xfrm>
            <a:off x="722376" y="969264"/>
            <a:ext cx="10753344" cy="1326134"/>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关键点拨</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热力学第二定律反映了宏观自然过程的方向性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.热传导具有方向性；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气体的扩散现象具有方向性；</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机械能和内能的转化具有方向性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；气体的膨胀具有方向性；自然过程具有方向性.</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5_1#4cefe3ae6?vop=1&amp;pid=eea6d2fea&amp;color=0,0,0&amp;vtp=1&amp;bt=1&amp;bbb=1"/>
          <p:cNvSpPr/>
          <p:nvPr/>
        </p:nvSpPr>
        <p:spPr>
          <a:xfrm>
            <a:off x="722376" y="96926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[山东2025高二下联考]</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关于热力学定律，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下面说法正确的是(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6_1#4cefe3ae6.bracket?vop=1&amp;pid=eea6d2fea&amp;color=0,0,0&amp;vpa=2&amp;vtp=1"/>
          <p:cNvSpPr/>
          <p:nvPr/>
        </p:nvSpPr>
        <p:spPr>
          <a:xfrm>
            <a:off x="7864539" y="969265"/>
            <a:ext cx="357188"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sp>
        <p:nvSpPr>
          <p:cNvPr id="4" name="QC_5_BD.5_2#4cefe3ae6.choices?vop=1&amp;pid=eea6d2fea&amp;color=0,0,0&amp;vtp=1&amp;bbb=1"/>
          <p:cNvSpPr/>
          <p:nvPr/>
        </p:nvSpPr>
        <p:spPr>
          <a:xfrm>
            <a:off x="722376" y="1436497"/>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A.第二类永动机不能制成，是因为违背了能量守恒定律</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.在孤立系统中，一个自发的过程总是向熵增加的方向进行</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.内能可全部转换为机械能，而不引起其他变化</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.物体向外界释放热量，物体的温度一定会降低</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7_1#4cefe3ae6?vop=1&amp;vop=1&amp;pid=eea6d2fea&amp;color=0,0,0&amp;vtp=1&amp;bt=1&amp;bbb=1&amp;hb=1"/>
          <p:cNvSpPr/>
          <p:nvPr/>
        </p:nvSpPr>
        <p:spPr>
          <a:xfrm>
            <a:off x="722376" y="972000"/>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第二类永动机不能制成,是因为违背了热力学第二定律,但不违背能量守恒定律,A错误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；一切</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自然过程总是沿着分子热运动的无序性增加的方向进行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,即向熵增加的方向进行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,所以热力学第二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定律也叫熵增定律</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,B正确；根据热力学第二定律可知,内能可全部转换为机械能</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,但要引起其他变</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,C错误；物体向外界释放热量,同时外界对物体做功,则物体的温度不一定会降低,D错误.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8_1#0cc55db4b?vop=1&amp;pid=eea6d2fea&amp;color=0,0,0&amp;vtp=1&amp;bt=1&amp;bbb=1"/>
          <p:cNvSpPr/>
          <p:nvPr/>
        </p:nvSpPr>
        <p:spPr>
          <a:xfrm>
            <a:off x="722376" y="96926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（多选）</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下列宏观过程能用热力学第二定律解释的是(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9_1#0cc55db4b.bracket?vop=1&amp;pid=eea6d2fea&amp;color=0,0,0&amp;vpa=3&amp;vtp=1&amp;bbb=1"/>
          <p:cNvSpPr/>
          <p:nvPr/>
        </p:nvSpPr>
        <p:spPr>
          <a:xfrm>
            <a:off x="6988239" y="969265"/>
            <a:ext cx="7302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BCD</a:t>
            </a:r>
            <a:endParaRPr lang="en-US" altLang="zh-CN" sz="2000" dirty="0"/>
          </a:p>
        </p:txBody>
      </p:sp>
      <mc:AlternateContent xmlns:mc="http://schemas.openxmlformats.org/markup-compatibility/2006">
        <mc:Choice xmlns:a14="http://schemas.microsoft.com/office/drawing/2010/main" Requires="a14">
          <p:sp>
            <p:nvSpPr>
              <p:cNvPr id="4" name="QC_5_BD.8_2#0cc55db4b.choices?vop=1&amp;pid=eea6d2fea&amp;color=0,0,0&amp;vtp=1&amp;bbb=1&amp;hb=1"/>
              <p:cNvSpPr/>
              <p:nvPr/>
            </p:nvSpPr>
            <p:spPr>
              <a:xfrm>
                <a:off x="722376" y="1436497"/>
                <a:ext cx="10753344" cy="2238502"/>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A.大米和小米混合后，小米能自发地填充到大米空隙中，而经过一段时间大米、小米不会自动分开</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.将一滴红墨水滴入一杯清水中，会均匀扩散到整杯水中，经过一段时间</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，墨水和清水不会自动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分开</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.冬季的夜晚，放在室外的物体随气温的降低，不会由内能自发地转化为机械能而动起来</a:t>
                </a:r>
                <a:endParaRPr lang="en-US" altLang="zh-CN" sz="2000" dirty="0"/>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.随着节能减排措施的不断完善，最终也不会使汽车热机的效率达到</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100</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p:txBody>
          </p:sp>
        </mc:Choice>
        <mc:Fallback>
          <p:sp>
            <p:nvSpPr>
              <p:cNvPr id="4" name="QC_5_BD.8_2#0cc55db4b.choices?vop=1&amp;pid=eea6d2fea&amp;color=0,0,0&amp;vtp=1&amp;bbb=1&amp;hb=1"/>
              <p:cNvSpPr>
                <a:spLocks noRot="1" noChangeAspect="1" noMove="1" noResize="1" noEditPoints="1" noAdjustHandles="1" noChangeArrowheads="1" noChangeShapeType="1" noTextEdit="1"/>
              </p:cNvSpPr>
              <p:nvPr/>
            </p:nvSpPr>
            <p:spPr>
              <a:xfrm>
                <a:off x="722376" y="1436497"/>
                <a:ext cx="10753344" cy="2238502"/>
              </a:xfrm>
              <a:prstGeom prst="rect">
                <a:avLst/>
              </a:prstGeom>
              <a:blipFill rotWithShape="1">
                <a:blip r:embed="rId1"/>
                <a:stretch>
                  <a:fillRect l="-4" t="-6" r="-1972" b="-2116"/>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10_1#0cc55db4b?vop=1&amp;vop=1&amp;pid=eea6d2fea&amp;color=0,0,0&amp;vtp=1&amp;bt=1&amp;bbb=1&amp;hb=1"/>
              <p:cNvSpPr/>
              <p:nvPr/>
            </p:nvSpPr>
            <p:spPr>
              <a:xfrm>
                <a:off x="722376" y="972000"/>
                <a:ext cx="10753344" cy="31549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大米和小米混合后小米能自发地填充到大米空隙中,这种现象与温度无关,不是热现象</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,不能</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用热力学第二定律解释</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,故A错误；将一滴红墨水滴入一杯清水中,会均匀扩散到整杯水中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,经过一</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段时间</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,墨水和清水不会自动分开,这种现象与温度有关,温度越高,分子运动越剧烈,扩散越快</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,根据</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热力学第二定律可知</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,墨水和清水不会自动分开,故B正确；冬季的夜晚</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,放在室外的物体随气温的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降低</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,物体的内能减少,根据热力学第二定律可知,内能不会自发地转化为机械能而使物体动起来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正确；随着节能减排措施的不断完善,根据热力学第二定律可知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,最终也不会使汽车热机的效率达</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到</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100</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,故D正确.</a:t>
                </a:r>
                <a:endParaRPr lang="en-US" altLang="zh-CN" sz="2200" dirty="0"/>
              </a:p>
            </p:txBody>
          </p:sp>
        </mc:Choice>
        <mc:Fallback>
          <p:sp>
            <p:nvSpPr>
              <p:cNvPr id="2" name="QC_5_AS.10_1#0cc55db4b?vop=1&amp;vop=1&amp;pid=eea6d2fea&amp;color=0,0,0&amp;vtp=1&amp;bt=1&amp;bbb=1&amp;hb=1"/>
              <p:cNvSpPr>
                <a:spLocks noRot="1" noChangeAspect="1" noMove="1" noResize="1" noEditPoints="1" noAdjustHandles="1" noChangeArrowheads="1" noChangeShapeType="1" noTextEdit="1"/>
              </p:cNvSpPr>
              <p:nvPr/>
            </p:nvSpPr>
            <p:spPr>
              <a:xfrm>
                <a:off x="722376" y="972000"/>
                <a:ext cx="10753344" cy="3154934"/>
              </a:xfrm>
              <a:prstGeom prst="rect">
                <a:avLst/>
              </a:prstGeom>
              <a:blipFill rotWithShape="1">
                <a:blip r:embed="rId1"/>
                <a:stretch>
                  <a:fillRect l="-4" t="-14" r="-756" b="-1427"/>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2133</Words>
  <Application>WPS 演示</Application>
  <PresentationFormat>宽屏</PresentationFormat>
  <Paragraphs>98</Paragraphs>
  <Slides>16</Slides>
  <Notes>16</Notes>
  <HiddenSlides>0</HiddenSlides>
  <MMClips>0</MMClips>
  <ScaleCrop>false</ScaleCrop>
  <HeadingPairs>
    <vt:vector size="6" baseType="variant">
      <vt:variant>
        <vt:lpstr>已用的字体</vt:lpstr>
      </vt:variant>
      <vt:variant>
        <vt:i4>22</vt:i4>
      </vt:variant>
      <vt:variant>
        <vt:lpstr>主题</vt:lpstr>
      </vt:variant>
      <vt:variant>
        <vt:i4>1</vt:i4>
      </vt:variant>
      <vt:variant>
        <vt:lpstr>幻灯片标题</vt:lpstr>
      </vt:variant>
      <vt:variant>
        <vt:i4>16</vt:i4>
      </vt:variant>
    </vt:vector>
  </HeadingPairs>
  <TitlesOfParts>
    <vt:vector size="39" baseType="lpstr">
      <vt:lpstr>Arial</vt:lpstr>
      <vt:lpstr>宋体</vt:lpstr>
      <vt:lpstr>Wingdings</vt:lpstr>
      <vt:lpstr>微软雅黑</vt:lpstr>
      <vt:lpstr>微软雅黑</vt:lpstr>
      <vt:lpstr>等线 (正文)</vt:lpstr>
      <vt:lpstr>等线</vt:lpstr>
      <vt:lpstr>等线 (正文)</vt:lpstr>
      <vt:lpstr>等线 (正文)</vt:lpstr>
      <vt:lpstr>汉仪舒圆黑简体</vt:lpstr>
      <vt:lpstr>黑体</vt:lpstr>
      <vt:lpstr>汉仪舒圆黑简体</vt:lpstr>
      <vt:lpstr>汉仪舒圆黑简体</vt:lpstr>
      <vt:lpstr>黑体</vt:lpstr>
      <vt:lpstr>宋体</vt:lpstr>
      <vt:lpstr>仿宋</vt:lpstr>
      <vt:lpstr>仿宋</vt:lpstr>
      <vt:lpstr>Cambria Math</vt:lpstr>
      <vt:lpstr>Cambria Math</vt:lpstr>
      <vt:lpstr>Cambria Math</vt:lpstr>
      <vt:lpstr>Calibri</vt:lpstr>
      <vt:lpstr>Arial Unicode MS</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少年如他</cp:lastModifiedBy>
  <cp:revision>4</cp:revision>
  <dcterms:created xsi:type="dcterms:W3CDTF">2025-10-15T03:46:00Z</dcterms:created>
  <dcterms:modified xsi:type="dcterms:W3CDTF">2025-10-22T01:24:31Z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4000EEF86D2F4E7FA9C1727213FB0496_12</vt:lpwstr>
  </property>
  <property fmtid="{D5CDD505-2E9C-101B-9397-08002B2CF9AE}" pid="3" name="KSOProductBuildVer">
    <vt:lpwstr>2052-12.1.0.23125</vt:lpwstr>
  </property>
</Properties>
</file>